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72" r:id="rId4"/>
    <p:sldId id="273" r:id="rId5"/>
    <p:sldId id="275" r:id="rId6"/>
    <p:sldId id="268" r:id="rId7"/>
    <p:sldId id="267" r:id="rId8"/>
    <p:sldId id="269" r:id="rId9"/>
    <p:sldId id="270" r:id="rId10"/>
    <p:sldId id="274" r:id="rId11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1D2D4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BC7CF3A3-D7E9-4874-94A5-42DF93ECD00D}">
  <a:tblStyle styleId="{BC7CF3A3-D7E9-4874-94A5-42DF93ECD00D}" styleName="HiOA">
    <a:wholeTbl>
      <a:tcTxStyle>
        <a:fontRef idx="minor">
          <a:prstClr val="black"/>
        </a:fontRef>
        <a:schemeClr val="dk1"/>
      </a:tcTxStyle>
      <a:tcStyle>
        <a:tcBdr>
          <a:left>
            <a:ln w="3175" cmpd="sng">
              <a:noFill/>
            </a:ln>
          </a:left>
          <a:right>
            <a:ln w="3175" cmpd="sng">
              <a:noFill/>
            </a:ln>
          </a:right>
          <a:top>
            <a:ln w="3175" cmpd="sng">
              <a:noFill/>
            </a:ln>
          </a:top>
          <a:bottom>
            <a:ln w="3175" cmpd="sng">
              <a:solidFill>
                <a:prstClr val="gray"/>
              </a:solidFill>
            </a:ln>
          </a:bottom>
          <a:insideH>
            <a:ln w="3175" cmpd="sng">
              <a:solidFill>
                <a:prstClr val="gray"/>
              </a:solidFill>
            </a:ln>
          </a:insideH>
          <a:insideV>
            <a:ln w="3175" cmpd="sng">
              <a:solidFill>
                <a:schemeClr val="dk1"/>
              </a:solidFill>
            </a:ln>
          </a:insideV>
        </a:tcBdr>
      </a:tcStyle>
    </a:wholeTbl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Row>
      <a:tcTxStyle>
        <a:fontRef idx="minor">
          <a:prstClr val="black"/>
        </a:fontRef>
        <a:schemeClr val="dk1"/>
      </a:tcTxStyle>
      <a:tcStyle>
        <a:tcBdr>
          <a:top>
            <a:ln w="100000" cmpd="sng">
              <a:solidFill>
                <a:schemeClr val="accent1"/>
              </a:solidFill>
            </a:ln>
          </a:top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8025" autoAdjust="0"/>
    <p:restoredTop sz="94660"/>
  </p:normalViewPr>
  <p:slideViewPr>
    <p:cSldViewPr>
      <p:cViewPr varScale="1">
        <p:scale>
          <a:sx n="54" d="100"/>
          <a:sy n="54" d="100"/>
        </p:scale>
        <p:origin x="-104" y="-3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C408D-4FDA-4C06-A667-E06EB9929BCE}" type="datetimeFigureOut">
              <a:rPr lang="nb-NO" smtClean="0"/>
              <a:pPr/>
              <a:t>3/20/15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CA5A6-6F89-47DF-BA93-997314596F96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3114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38463" y="697137"/>
            <a:ext cx="1152000" cy="1232329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998000" y="1658928"/>
            <a:ext cx="6390424" cy="592470"/>
          </a:xfrm>
        </p:spPr>
        <p:txBody>
          <a:bodyPr anchor="t"/>
          <a:lstStyle>
            <a:lvl1pPr algn="l">
              <a:defRPr sz="3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998000" y="2283852"/>
            <a:ext cx="6400800" cy="353943"/>
          </a:xfrm>
        </p:spPr>
        <p:txBody>
          <a:bodyPr anchor="t">
            <a:spAutoFit/>
          </a:bodyPr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 dirty="0"/>
          </a:p>
        </p:txBody>
      </p:sp>
      <p:cxnSp>
        <p:nvCxnSpPr>
          <p:cNvPr id="8" name="Rett linje 7"/>
          <p:cNvCxnSpPr/>
          <p:nvPr userDrawn="1"/>
        </p:nvCxnSpPr>
        <p:spPr>
          <a:xfrm>
            <a:off x="1998000" y="1450800"/>
            <a:ext cx="676875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1999359" y="1233860"/>
            <a:ext cx="1800000" cy="153888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fld id="{EFC5E3DD-2959-4778-9770-4B8FBBBC9DAD}" type="datetime3">
              <a:rPr lang="en-GB" smtClean="0"/>
              <a:pPr/>
              <a:t>March 20, 15</a:t>
            </a:fld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706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2503944"/>
            <a:ext cx="4040188" cy="246221"/>
          </a:xfrm>
        </p:spPr>
        <p:txBody>
          <a:bodyPr anchor="b">
            <a:sp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528392"/>
          </a:xfrm>
        </p:spPr>
        <p:txBody>
          <a:bodyPr/>
          <a:lstStyle>
            <a:lvl1pPr marL="182563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400"/>
            </a:lvl1pPr>
            <a:lvl2pPr marL="432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000"/>
            </a:lvl2pPr>
            <a:lvl3pPr marL="864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800"/>
            </a:lvl3pPr>
            <a:lvl4pPr marL="1296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4pPr>
            <a:lvl5pPr marL="1728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182563" marR="0" lvl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1825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82563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82563" marR="0" lvl="3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182563" marR="0" lvl="4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nb-NO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2503944"/>
            <a:ext cx="4041775" cy="246221"/>
          </a:xfrm>
        </p:spPr>
        <p:txBody>
          <a:bodyPr anchor="b">
            <a:sp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528392"/>
          </a:xfrm>
        </p:spPr>
        <p:txBody>
          <a:bodyPr/>
          <a:lstStyle>
            <a:lvl1pPr marL="182563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400"/>
            </a:lvl1pPr>
            <a:lvl2pPr marL="432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000"/>
            </a:lvl2pPr>
            <a:lvl3pPr marL="864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800"/>
            </a:lvl3pPr>
            <a:lvl4pPr marL="1296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4pPr>
            <a:lvl5pPr marL="1728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182563" marR="0" lvl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1825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82563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82563" marR="0" lvl="3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182563" marR="0" lvl="4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nb-NO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07A0-917B-4F8B-8F38-B91B576F12A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467544" y="1723455"/>
            <a:ext cx="8280920" cy="3847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611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341D-1940-4986-A0D3-385C447957CF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2645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41D8E-392A-4443-B5EA-F864AB36BD50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85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A0602-BEC9-47D7-ABAB-A7BB3758B0E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0105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tel (grå)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1D2D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D4B4-F74B-4EDD-80E7-8660E31AB226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559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Kapittel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43247" y="1530000"/>
            <a:ext cx="8857506" cy="502616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566000" y="2686080"/>
            <a:ext cx="6678408" cy="1169551"/>
          </a:xfrm>
        </p:spPr>
        <p:txBody>
          <a:bodyPr anchor="t"/>
          <a:lstStyle>
            <a:lvl1pPr algn="l">
              <a:defRPr sz="38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50000" y="6584007"/>
            <a:ext cx="720000" cy="92333"/>
          </a:xfrm>
        </p:spPr>
        <p:txBody>
          <a:bodyPr/>
          <a:lstStyle/>
          <a:p>
            <a:fld id="{09F45C88-D133-440E-8DDA-B7CEB6296300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530000" y="6584007"/>
            <a:ext cx="6120000" cy="92333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7974000" y="6586833"/>
            <a:ext cx="720000" cy="92333"/>
          </a:xfrm>
        </p:spPr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87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itat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43247" y="1530000"/>
            <a:ext cx="8857506" cy="502616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566000" y="2686080"/>
            <a:ext cx="6102344" cy="323165"/>
          </a:xfrm>
        </p:spPr>
        <p:txBody>
          <a:bodyPr anchor="t"/>
          <a:lstStyle>
            <a:lvl1pPr algn="l">
              <a:defRPr sz="21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50000" y="6584007"/>
            <a:ext cx="720000" cy="92333"/>
          </a:xfrm>
        </p:spPr>
        <p:txBody>
          <a:bodyPr/>
          <a:lstStyle/>
          <a:p>
            <a:fld id="{F97DDCBA-F7A1-4DE3-BDC0-5CF70C86CE1E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530000" y="6584007"/>
            <a:ext cx="6120000" cy="92333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7974000" y="6586833"/>
            <a:ext cx="720000" cy="92333"/>
          </a:xfrm>
        </p:spPr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357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ilde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7EACF-C1E5-4390-97FF-8E58CA7CAE88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142875" y="1530350"/>
            <a:ext cx="8856000" cy="5026025"/>
          </a:xfrm>
          <a:solidFill>
            <a:schemeClr val="bg1">
              <a:lumMod val="95000"/>
            </a:schemeClr>
          </a:solidFill>
        </p:spPr>
        <p:txBody>
          <a:bodyPr tIns="1980000">
            <a:noAutofit/>
          </a:bodyPr>
          <a:lstStyle>
            <a:lvl1pPr marL="3175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609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0" y="1738908"/>
            <a:ext cx="4176464" cy="3847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0" y="2397700"/>
            <a:ext cx="4176464" cy="37676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EDD7-26EB-4AF0-8581-185C79630FF1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1" name="Plassholder for bilde 10"/>
          <p:cNvSpPr>
            <a:spLocks noGrp="1"/>
          </p:cNvSpPr>
          <p:nvPr>
            <p:ph type="pic" sz="quarter" idx="13"/>
          </p:nvPr>
        </p:nvSpPr>
        <p:spPr>
          <a:xfrm>
            <a:off x="450000" y="1818000"/>
            <a:ext cx="3934800" cy="4345200"/>
          </a:xfrm>
          <a:solidFill>
            <a:schemeClr val="bg1">
              <a:lumMod val="95000"/>
            </a:schemeClr>
          </a:solidFill>
        </p:spPr>
        <p:txBody>
          <a:bodyPr tIns="1620000">
            <a:noAutofit/>
          </a:bodyPr>
          <a:lstStyle>
            <a:lvl1pPr marL="3175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043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tel, innhold og to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798000" y="1738908"/>
            <a:ext cx="4950464" cy="3847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798000" y="2397700"/>
            <a:ext cx="4950464" cy="37676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4360-CBF1-44F8-A19E-0BF5671CE4E5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1" name="Plassholder for bilde 10"/>
          <p:cNvSpPr>
            <a:spLocks noGrp="1"/>
          </p:cNvSpPr>
          <p:nvPr>
            <p:ph type="pic" sz="quarter" idx="13"/>
          </p:nvPr>
        </p:nvSpPr>
        <p:spPr>
          <a:xfrm>
            <a:off x="450000" y="1818000"/>
            <a:ext cx="3060000" cy="1843200"/>
          </a:xfrm>
          <a:solidFill>
            <a:schemeClr val="bg1">
              <a:lumMod val="95000"/>
            </a:schemeClr>
          </a:solidFill>
        </p:spPr>
        <p:txBody>
          <a:bodyPr tIns="468000">
            <a:noAutofit/>
          </a:bodyPr>
          <a:lstStyle>
            <a:lvl1pPr marL="3175" indent="0" algn="ctr">
              <a:buNone/>
              <a:defRPr sz="1200"/>
            </a:lvl1pPr>
          </a:lstStyle>
          <a:p>
            <a:r>
              <a:rPr lang="en-US" smtClean="0"/>
              <a:t>Click icon to add picture</a:t>
            </a:r>
            <a:endParaRPr lang="nb-NO" dirty="0"/>
          </a:p>
        </p:txBody>
      </p:sp>
      <p:sp>
        <p:nvSpPr>
          <p:cNvPr id="8" name="Plassholder for bilde 10"/>
          <p:cNvSpPr>
            <a:spLocks noGrp="1"/>
          </p:cNvSpPr>
          <p:nvPr>
            <p:ph type="pic" sz="quarter" idx="14"/>
          </p:nvPr>
        </p:nvSpPr>
        <p:spPr>
          <a:xfrm>
            <a:off x="450000" y="3751200"/>
            <a:ext cx="3060000" cy="2412000"/>
          </a:xfrm>
          <a:solidFill>
            <a:schemeClr val="bg1">
              <a:lumMod val="95000"/>
            </a:schemeClr>
          </a:solidFill>
        </p:spPr>
        <p:txBody>
          <a:bodyPr tIns="756000">
            <a:noAutofit/>
          </a:bodyPr>
          <a:lstStyle>
            <a:lvl1pPr marL="3175" indent="0" algn="ctr">
              <a:buNone/>
              <a:defRPr sz="1200"/>
            </a:lvl1pPr>
          </a:lstStyle>
          <a:p>
            <a:r>
              <a:rPr lang="en-US" smtClean="0"/>
              <a:t>Click icon to add picture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5320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C4F9-7540-4317-808F-971B9CD65779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9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528392"/>
          </a:xfrm>
        </p:spPr>
        <p:txBody>
          <a:bodyPr/>
          <a:lstStyle>
            <a:lvl1pPr marL="182563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400"/>
            </a:lvl1pPr>
            <a:lvl2pPr marL="432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000"/>
            </a:lvl2pPr>
            <a:lvl3pPr marL="864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800"/>
            </a:lvl3pPr>
            <a:lvl4pPr marL="1296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4pPr>
            <a:lvl5pPr marL="1728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182563" marR="0" lvl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1825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82563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82563" marR="0" lvl="3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182563" marR="0" lvl="4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nb-NO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528392"/>
          </a:xfrm>
        </p:spPr>
        <p:txBody>
          <a:bodyPr/>
          <a:lstStyle>
            <a:lvl1pPr marL="182563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400"/>
            </a:lvl1pPr>
            <a:lvl2pPr marL="432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2000"/>
            </a:lvl2pPr>
            <a:lvl3pPr marL="864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800"/>
            </a:lvl3pPr>
            <a:lvl4pPr marL="1296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4pPr>
            <a:lvl5pPr marL="1728000" marR="0" indent="-18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182563" marR="0" lvl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1825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82563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82563" marR="0" lvl="3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182563" marR="0" lvl="4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97D90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nb-NO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1723455"/>
            <a:ext cx="8280920" cy="3847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106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46114" y="525600"/>
            <a:ext cx="842400" cy="901140"/>
          </a:xfrm>
          <a:prstGeom prst="rect">
            <a:avLst/>
          </a:prstGeom>
        </p:spPr>
      </p:pic>
      <p:cxnSp>
        <p:nvCxnSpPr>
          <p:cNvPr id="13" name="Rett linje 12"/>
          <p:cNvCxnSpPr/>
          <p:nvPr userDrawn="1"/>
        </p:nvCxnSpPr>
        <p:spPr>
          <a:xfrm>
            <a:off x="1530000" y="1080000"/>
            <a:ext cx="7470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ktangel 9"/>
          <p:cNvSpPr/>
          <p:nvPr userDrawn="1"/>
        </p:nvSpPr>
        <p:spPr>
          <a:xfrm>
            <a:off x="144000" y="6552000"/>
            <a:ext cx="8856000" cy="1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accent1"/>
              </a:solidFill>
            </a:endParaRPr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530000" y="1723455"/>
            <a:ext cx="7218464" cy="3847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530000" y="2766968"/>
            <a:ext cx="7218464" cy="347034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0000" y="6584007"/>
            <a:ext cx="720000" cy="9233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600" cap="all" baseline="0">
                <a:solidFill>
                  <a:schemeClr val="bg1"/>
                </a:solidFill>
              </a:defRPr>
            </a:lvl1pPr>
          </a:lstStyle>
          <a:p>
            <a:fld id="{94F6CE09-5D03-4148-9A77-945F3D2225EA}" type="datetime3">
              <a:rPr lang="en-GB" smtClean="0"/>
              <a:pPr/>
              <a:t>March 20, 15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30000" y="6584007"/>
            <a:ext cx="612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cap="all" baseline="0">
                <a:solidFill>
                  <a:schemeClr val="bg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974000" y="6586833"/>
            <a:ext cx="720000" cy="9233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600" cap="all" baseline="0">
                <a:solidFill>
                  <a:schemeClr val="bg1"/>
                </a:solidFill>
              </a:defRPr>
            </a:lvl1pPr>
          </a:lstStyle>
          <a:p>
            <a:fld id="{B0C8BA5C-F18D-4F44-83AF-15E80F06FDD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434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51" r:id="rId4"/>
    <p:sldLayoutId id="2147483663" r:id="rId5"/>
    <p:sldLayoutId id="2147483664" r:id="rId6"/>
    <p:sldLayoutId id="2147483665" r:id="rId7"/>
    <p:sldLayoutId id="2147483666" r:id="rId8"/>
    <p:sldLayoutId id="2147483652" r:id="rId9"/>
    <p:sldLayoutId id="2147483653" r:id="rId10"/>
    <p:sldLayoutId id="2147483654" r:id="rId11"/>
    <p:sldLayoutId id="2147483655" r:id="rId12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79388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1800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64000" indent="-1800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000" indent="-1800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000" indent="-1800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998000" y="1658928"/>
            <a:ext cx="6390424" cy="1107996"/>
          </a:xfrm>
        </p:spPr>
        <p:txBody>
          <a:bodyPr/>
          <a:lstStyle/>
          <a:p>
            <a:r>
              <a:rPr lang="nb-NO" sz="2400" dirty="0" smtClean="0"/>
              <a:t>The Return </a:t>
            </a:r>
            <a:r>
              <a:rPr lang="nb-NO" sz="2400" dirty="0" err="1" smtClean="0"/>
              <a:t>of</a:t>
            </a:r>
            <a:r>
              <a:rPr lang="nb-NO" sz="2400" dirty="0" smtClean="0"/>
              <a:t> Large-</a:t>
            </a:r>
            <a:r>
              <a:rPr lang="nb-NO" sz="2400" dirty="0" err="1" smtClean="0"/>
              <a:t>Scale</a:t>
            </a:r>
            <a:r>
              <a:rPr lang="nb-NO" sz="2400" dirty="0" smtClean="0"/>
              <a:t> Landlords to </a:t>
            </a:r>
            <a:r>
              <a:rPr lang="nb-NO" sz="2400" dirty="0" err="1" smtClean="0"/>
              <a:t>the</a:t>
            </a:r>
            <a:r>
              <a:rPr lang="nb-NO" sz="2400" dirty="0" smtClean="0"/>
              <a:t> Norwegian PRS?</a:t>
            </a:r>
            <a:br>
              <a:rPr lang="nb-NO" sz="2400" dirty="0" smtClean="0"/>
            </a:br>
            <a:endParaRPr lang="nb-NO" sz="24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998000" y="2283852"/>
            <a:ext cx="6400800" cy="4884414"/>
          </a:xfrm>
        </p:spPr>
        <p:txBody>
          <a:bodyPr/>
          <a:lstStyle/>
          <a:p>
            <a:endParaRPr lang="nb-NO" dirty="0" smtClean="0"/>
          </a:p>
          <a:p>
            <a:r>
              <a:rPr lang="nb-NO" b="1" dirty="0" err="1" smtClean="0"/>
              <a:t>Political</a:t>
            </a:r>
            <a:r>
              <a:rPr lang="nb-NO" b="1" dirty="0" smtClean="0"/>
              <a:t> Reform and </a:t>
            </a:r>
            <a:r>
              <a:rPr lang="nb-NO" b="1" dirty="0" err="1" smtClean="0"/>
              <a:t>Path</a:t>
            </a:r>
            <a:r>
              <a:rPr lang="nb-NO" b="1" dirty="0" smtClean="0"/>
              <a:t> </a:t>
            </a:r>
            <a:r>
              <a:rPr lang="nb-NO" b="1" dirty="0" err="1" smtClean="0"/>
              <a:t>Dependence</a:t>
            </a:r>
            <a:r>
              <a:rPr lang="nb-NO" b="1" dirty="0" smtClean="0"/>
              <a:t> in a </a:t>
            </a:r>
            <a:r>
              <a:rPr lang="nb-NO" b="1" dirty="0" err="1" smtClean="0"/>
              <a:t>Nation</a:t>
            </a:r>
            <a:r>
              <a:rPr lang="nb-NO" b="1" dirty="0" smtClean="0"/>
              <a:t> </a:t>
            </a:r>
            <a:r>
              <a:rPr lang="nb-NO" b="1" dirty="0" err="1" smtClean="0"/>
              <a:t>of</a:t>
            </a:r>
            <a:r>
              <a:rPr lang="nb-NO" b="1" dirty="0" smtClean="0"/>
              <a:t> </a:t>
            </a:r>
            <a:r>
              <a:rPr lang="nb-NO" b="1" dirty="0" err="1" smtClean="0"/>
              <a:t>Homeowners</a:t>
            </a:r>
            <a:endParaRPr lang="nb-NO" b="1" dirty="0" smtClean="0"/>
          </a:p>
          <a:p>
            <a:endParaRPr lang="nb-NO" dirty="0" smtClean="0"/>
          </a:p>
          <a:p>
            <a:r>
              <a:rPr lang="nb-NO" dirty="0" smtClean="0"/>
              <a:t>Jardar Sørvoll &amp; Hans Christian Sandlie</a:t>
            </a:r>
          </a:p>
          <a:p>
            <a:r>
              <a:rPr lang="nb-NO" dirty="0" smtClean="0"/>
              <a:t>ENHR Private </a:t>
            </a:r>
            <a:r>
              <a:rPr lang="nb-NO" dirty="0" err="1" smtClean="0"/>
              <a:t>Rented</a:t>
            </a:r>
            <a:r>
              <a:rPr lang="nb-NO" dirty="0" smtClean="0"/>
              <a:t> Markets Conference</a:t>
            </a:r>
          </a:p>
          <a:p>
            <a:r>
              <a:rPr lang="nb-NO" dirty="0" smtClean="0"/>
              <a:t>‘Private </a:t>
            </a:r>
            <a:r>
              <a:rPr lang="nb-NO" dirty="0" err="1" smtClean="0"/>
              <a:t>Renting</a:t>
            </a:r>
            <a:r>
              <a:rPr lang="nb-NO" dirty="0" smtClean="0"/>
              <a:t>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Crisis</a:t>
            </a:r>
            <a:r>
              <a:rPr lang="nb-NO" dirty="0" smtClean="0"/>
              <a:t>’</a:t>
            </a:r>
          </a:p>
          <a:p>
            <a:r>
              <a:rPr lang="nb-NO" dirty="0" smtClean="0"/>
              <a:t>London School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Economics</a:t>
            </a:r>
            <a:r>
              <a:rPr lang="nb-NO" dirty="0" smtClean="0"/>
              <a:t>, </a:t>
            </a:r>
            <a:r>
              <a:rPr lang="nb-NO" dirty="0" err="1" smtClean="0"/>
              <a:t>Lincoln’s</a:t>
            </a:r>
            <a:r>
              <a:rPr lang="nb-NO" dirty="0" smtClean="0"/>
              <a:t> Inn Fields</a:t>
            </a:r>
          </a:p>
          <a:p>
            <a:r>
              <a:rPr lang="nb-NO" dirty="0" smtClean="0"/>
              <a:t>19-20 </a:t>
            </a:r>
            <a:r>
              <a:rPr lang="nb-NO" dirty="0" err="1" smtClean="0"/>
              <a:t>March</a:t>
            </a:r>
            <a:r>
              <a:rPr lang="nb-NO" dirty="0" smtClean="0"/>
              <a:t> 2015</a:t>
            </a:r>
            <a:endParaRPr lang="nb-NO" dirty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E22BE-C2A9-49D3-9081-5356D959660B}" type="datetime3">
              <a:rPr lang="en-GB" smtClean="0"/>
              <a:pPr/>
              <a:t>March 20, 15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145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</a:t>
            </a:r>
            <a:r>
              <a:rPr lang="nb-NO" dirty="0" err="1" smtClean="0"/>
              <a:t>homeowner</a:t>
            </a:r>
            <a:r>
              <a:rPr lang="nb-NO" dirty="0" smtClean="0"/>
              <a:t> </a:t>
            </a:r>
            <a:r>
              <a:rPr lang="nb-NO" dirty="0" err="1" smtClean="0"/>
              <a:t>friendly</a:t>
            </a:r>
            <a:r>
              <a:rPr lang="nb-NO" dirty="0" smtClean="0"/>
              <a:t> </a:t>
            </a:r>
            <a:r>
              <a:rPr lang="nb-NO" dirty="0" err="1" smtClean="0"/>
              <a:t>tax</a:t>
            </a:r>
            <a:r>
              <a:rPr lang="nb-NO" dirty="0" smtClean="0"/>
              <a:t> system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No </a:t>
            </a:r>
            <a:r>
              <a:rPr lang="nb-NO" dirty="0" err="1" smtClean="0"/>
              <a:t>capital</a:t>
            </a:r>
            <a:r>
              <a:rPr lang="nb-NO" dirty="0" smtClean="0"/>
              <a:t> </a:t>
            </a:r>
            <a:r>
              <a:rPr lang="nb-NO" dirty="0" err="1" smtClean="0"/>
              <a:t>gains</a:t>
            </a:r>
            <a:r>
              <a:rPr lang="nb-NO" dirty="0" smtClean="0"/>
              <a:t> </a:t>
            </a:r>
            <a:r>
              <a:rPr lang="nb-NO" dirty="0" err="1" smtClean="0"/>
              <a:t>taxes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No </a:t>
            </a:r>
            <a:r>
              <a:rPr lang="nb-NO" dirty="0" err="1" smtClean="0"/>
              <a:t>taxation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imputed</a:t>
            </a:r>
            <a:r>
              <a:rPr lang="nb-NO" dirty="0" smtClean="0"/>
              <a:t> rent (</a:t>
            </a:r>
            <a:r>
              <a:rPr lang="nb-NO" dirty="0" err="1" smtClean="0"/>
              <a:t>since</a:t>
            </a:r>
            <a:r>
              <a:rPr lang="nb-NO" dirty="0" smtClean="0"/>
              <a:t> 2005)</a:t>
            </a:r>
          </a:p>
          <a:p>
            <a:endParaRPr lang="nb-NO" dirty="0" smtClean="0"/>
          </a:p>
          <a:p>
            <a:r>
              <a:rPr lang="nb-NO" dirty="0" err="1" smtClean="0"/>
              <a:t>Interest</a:t>
            </a:r>
            <a:r>
              <a:rPr lang="nb-NO" dirty="0" smtClean="0"/>
              <a:t> </a:t>
            </a:r>
            <a:r>
              <a:rPr lang="nb-NO" dirty="0" err="1" smtClean="0"/>
              <a:t>paid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mortgages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deductible</a:t>
            </a:r>
            <a:r>
              <a:rPr lang="nb-NO" dirty="0" smtClean="0"/>
              <a:t> from </a:t>
            </a:r>
            <a:r>
              <a:rPr lang="nb-NO" dirty="0" err="1" smtClean="0"/>
              <a:t>taxable</a:t>
            </a:r>
            <a:r>
              <a:rPr lang="nb-NO" dirty="0" smtClean="0"/>
              <a:t> </a:t>
            </a:r>
            <a:r>
              <a:rPr lang="nb-NO" dirty="0" err="1" smtClean="0"/>
              <a:t>income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err="1" smtClean="0"/>
              <a:t>Wealth</a:t>
            </a:r>
            <a:r>
              <a:rPr lang="nb-NO" dirty="0" smtClean="0"/>
              <a:t> </a:t>
            </a:r>
            <a:r>
              <a:rPr lang="nb-NO" dirty="0" err="1" smtClean="0"/>
              <a:t>tax</a:t>
            </a:r>
            <a:r>
              <a:rPr lang="nb-NO" dirty="0" smtClean="0"/>
              <a:t> </a:t>
            </a:r>
            <a:r>
              <a:rPr lang="nb-NO" dirty="0" err="1" smtClean="0"/>
              <a:t>treats</a:t>
            </a:r>
            <a:r>
              <a:rPr lang="nb-NO" dirty="0" smtClean="0"/>
              <a:t> </a:t>
            </a:r>
            <a:r>
              <a:rPr lang="nb-NO" dirty="0" err="1" smtClean="0"/>
              <a:t>homeowners</a:t>
            </a:r>
            <a:r>
              <a:rPr lang="nb-NO" dirty="0" smtClean="0"/>
              <a:t> </a:t>
            </a:r>
            <a:r>
              <a:rPr lang="nb-NO" dirty="0" err="1" smtClean="0"/>
              <a:t>kindly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err="1" smtClean="0"/>
              <a:t>Homeowners</a:t>
            </a:r>
            <a:r>
              <a:rPr lang="nb-NO" dirty="0" smtClean="0"/>
              <a:t> </a:t>
            </a:r>
            <a:r>
              <a:rPr lang="nb-NO" dirty="0" err="1" smtClean="0"/>
              <a:t>may</a:t>
            </a:r>
            <a:r>
              <a:rPr lang="nb-NO" dirty="0" smtClean="0"/>
              <a:t> let up to 50 per cent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their</a:t>
            </a:r>
            <a:r>
              <a:rPr lang="nb-NO" dirty="0" smtClean="0"/>
              <a:t> </a:t>
            </a:r>
            <a:r>
              <a:rPr lang="nb-NO" dirty="0" err="1" smtClean="0"/>
              <a:t>homes</a:t>
            </a:r>
            <a:r>
              <a:rPr lang="nb-NO" dirty="0" smtClean="0"/>
              <a:t> </a:t>
            </a:r>
            <a:r>
              <a:rPr lang="nb-NO" dirty="0" err="1" smtClean="0"/>
              <a:t>without</a:t>
            </a:r>
            <a:r>
              <a:rPr lang="nb-NO" dirty="0" smtClean="0"/>
              <a:t> </a:t>
            </a:r>
            <a:r>
              <a:rPr lang="nb-NO" dirty="0" err="1" smtClean="0"/>
              <a:t>paying</a:t>
            </a:r>
            <a:r>
              <a:rPr lang="nb-NO" dirty="0" smtClean="0"/>
              <a:t> </a:t>
            </a:r>
            <a:r>
              <a:rPr lang="nb-NO" dirty="0" err="1" smtClean="0"/>
              <a:t>taxes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rental</a:t>
            </a:r>
            <a:r>
              <a:rPr lang="nb-NO" dirty="0" smtClean="0"/>
              <a:t> </a:t>
            </a:r>
            <a:r>
              <a:rPr lang="nb-NO" dirty="0" err="1" smtClean="0"/>
              <a:t>income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No </a:t>
            </a:r>
            <a:r>
              <a:rPr lang="nb-NO" dirty="0" err="1" smtClean="0"/>
              <a:t>depreciation</a:t>
            </a:r>
            <a:r>
              <a:rPr lang="nb-NO" dirty="0" smtClean="0"/>
              <a:t> </a:t>
            </a:r>
            <a:r>
              <a:rPr lang="nb-NO" dirty="0" err="1" smtClean="0"/>
              <a:t>allowances</a:t>
            </a:r>
            <a:r>
              <a:rPr lang="nb-NO" dirty="0" smtClean="0"/>
              <a:t> for landlords in </a:t>
            </a:r>
            <a:r>
              <a:rPr lang="nb-NO" dirty="0" err="1" smtClean="0"/>
              <a:t>the</a:t>
            </a:r>
            <a:r>
              <a:rPr lang="nb-NO" dirty="0" smtClean="0"/>
              <a:t> PRS</a:t>
            </a:r>
          </a:p>
          <a:p>
            <a:r>
              <a:rPr lang="nb-NO" dirty="0" err="1" smtClean="0"/>
              <a:t>Wealth</a:t>
            </a:r>
            <a:r>
              <a:rPr lang="nb-NO" dirty="0" smtClean="0"/>
              <a:t> </a:t>
            </a:r>
            <a:r>
              <a:rPr lang="nb-NO" dirty="0" err="1" smtClean="0"/>
              <a:t>tax</a:t>
            </a:r>
            <a:r>
              <a:rPr lang="nb-NO" dirty="0" smtClean="0"/>
              <a:t> </a:t>
            </a:r>
            <a:r>
              <a:rPr lang="nb-NO" dirty="0" err="1" smtClean="0"/>
              <a:t>favours</a:t>
            </a:r>
            <a:r>
              <a:rPr lang="nb-NO" dirty="0" smtClean="0"/>
              <a:t> </a:t>
            </a:r>
            <a:r>
              <a:rPr lang="nb-NO" dirty="0" err="1" smtClean="0"/>
              <a:t>homeowners</a:t>
            </a:r>
            <a:r>
              <a:rPr lang="nb-NO" dirty="0" smtClean="0"/>
              <a:t> over landlords</a:t>
            </a:r>
          </a:p>
          <a:p>
            <a:endParaRPr lang="nb-N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D4B4-F74B-4EDD-80E7-8660E31AB226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9987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Background</a:t>
            </a:r>
            <a:r>
              <a:rPr lang="nb-NO" dirty="0" smtClean="0"/>
              <a:t>: The Norwegian PRS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The </a:t>
            </a:r>
            <a:r>
              <a:rPr lang="nb-NO" dirty="0" err="1" smtClean="0"/>
              <a:t>return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/>
              <a:t> </a:t>
            </a:r>
            <a:r>
              <a:rPr lang="nb-NO" dirty="0" err="1" smtClean="0"/>
              <a:t>professional</a:t>
            </a:r>
            <a:r>
              <a:rPr lang="nb-NO" dirty="0" smtClean="0"/>
              <a:t> landlords to </a:t>
            </a:r>
            <a:r>
              <a:rPr lang="nb-NO" dirty="0" err="1" smtClean="0"/>
              <a:t>the</a:t>
            </a:r>
            <a:r>
              <a:rPr lang="nb-NO" dirty="0" smtClean="0"/>
              <a:t> PRS?</a:t>
            </a:r>
          </a:p>
          <a:p>
            <a:endParaRPr lang="nb-NO" dirty="0"/>
          </a:p>
          <a:p>
            <a:r>
              <a:rPr lang="nb-NO" dirty="0" smtClean="0"/>
              <a:t>Small-</a:t>
            </a:r>
            <a:r>
              <a:rPr lang="nb-NO" dirty="0" err="1" smtClean="0"/>
              <a:t>scale</a:t>
            </a:r>
            <a:r>
              <a:rPr lang="nb-NO" dirty="0" smtClean="0"/>
              <a:t> </a:t>
            </a:r>
            <a:r>
              <a:rPr lang="nb-NO" dirty="0" err="1" smtClean="0"/>
              <a:t>amateur</a:t>
            </a:r>
            <a:r>
              <a:rPr lang="nb-NO" dirty="0" smtClean="0"/>
              <a:t> landlords </a:t>
            </a:r>
            <a:r>
              <a:rPr lang="nb-NO" dirty="0" err="1" smtClean="0"/>
              <a:t>dominate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The </a:t>
            </a:r>
            <a:r>
              <a:rPr lang="nb-NO" dirty="0" err="1" smtClean="0"/>
              <a:t>Social</a:t>
            </a:r>
            <a:r>
              <a:rPr lang="nb-NO" dirty="0" smtClean="0"/>
              <a:t> </a:t>
            </a:r>
            <a:r>
              <a:rPr lang="nb-NO" dirty="0" err="1" smtClean="0"/>
              <a:t>Rented</a:t>
            </a:r>
            <a:r>
              <a:rPr lang="nb-NO" dirty="0" smtClean="0"/>
              <a:t> </a:t>
            </a:r>
            <a:r>
              <a:rPr lang="nb-NO" dirty="0" err="1" smtClean="0"/>
              <a:t>Sector</a:t>
            </a:r>
            <a:r>
              <a:rPr lang="nb-NO" dirty="0" smtClean="0"/>
              <a:t> is </a:t>
            </a:r>
            <a:r>
              <a:rPr lang="nb-NO" dirty="0" err="1" smtClean="0"/>
              <a:t>very</a:t>
            </a:r>
            <a:r>
              <a:rPr lang="nb-NO" dirty="0" smtClean="0"/>
              <a:t> </a:t>
            </a:r>
            <a:r>
              <a:rPr lang="nb-NO" dirty="0" err="1" smtClean="0"/>
              <a:t>small</a:t>
            </a:r>
            <a:endParaRPr lang="nb-NO" dirty="0" smtClean="0"/>
          </a:p>
          <a:p>
            <a:endParaRPr lang="nb-NO" dirty="0"/>
          </a:p>
          <a:p>
            <a:r>
              <a:rPr lang="nb-NO" dirty="0" err="1" smtClean="0"/>
              <a:t>Homeownership</a:t>
            </a:r>
            <a:r>
              <a:rPr lang="nb-NO" dirty="0" smtClean="0"/>
              <a:t> </a:t>
            </a:r>
            <a:r>
              <a:rPr lang="nb-NO" dirty="0" err="1" smtClean="0"/>
              <a:t>dominates</a:t>
            </a:r>
            <a:r>
              <a:rPr lang="nb-NO" dirty="0" smtClean="0"/>
              <a:t> </a:t>
            </a:r>
            <a:r>
              <a:rPr lang="nb-NO" dirty="0" err="1" smtClean="0"/>
              <a:t>politically</a:t>
            </a:r>
            <a:r>
              <a:rPr lang="nb-NO" dirty="0" smtClean="0"/>
              <a:t> and </a:t>
            </a:r>
            <a:r>
              <a:rPr lang="nb-NO" dirty="0" err="1" smtClean="0"/>
              <a:t>culturally</a:t>
            </a:r>
            <a:endParaRPr lang="nb-NO" dirty="0" smtClean="0"/>
          </a:p>
          <a:p>
            <a:endParaRPr lang="nb-NO" dirty="0"/>
          </a:p>
          <a:p>
            <a:r>
              <a:rPr lang="en-US" dirty="0" smtClean="0"/>
              <a:t>Generally background: many </a:t>
            </a:r>
            <a:r>
              <a:rPr lang="en-US" dirty="0"/>
              <a:t>‘countries want more corporate </a:t>
            </a:r>
            <a:r>
              <a:rPr lang="en-US" dirty="0" smtClean="0"/>
              <a:t>landlords but </a:t>
            </a:r>
            <a:r>
              <a:rPr lang="en-US" dirty="0"/>
              <a:t>while a few have such landlords, most have not. […] Policy makers in some countries </a:t>
            </a:r>
            <a:r>
              <a:rPr lang="en-US" dirty="0" smtClean="0"/>
              <a:t>have sought </a:t>
            </a:r>
            <a:r>
              <a:rPr lang="en-US" dirty="0"/>
              <a:t>to encourage corporate investment in the PRS but generally with limited success’ (</a:t>
            </a:r>
            <a:r>
              <a:rPr lang="en-US" dirty="0" smtClean="0"/>
              <a:t>Crook and </a:t>
            </a:r>
            <a:r>
              <a:rPr lang="en-US" dirty="0"/>
              <a:t>Kemp, 2014a, p. 1, p. 19</a:t>
            </a:r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F3E1-C221-47CF-9ABD-0F4E511C8E70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03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0000" y="1723455"/>
            <a:ext cx="7218464" cy="1554272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</a:pPr>
            <a:r>
              <a:rPr lang="en-US" altLang="nb-NO" sz="2800" b="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altLang="nb-NO" sz="2800" b="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 of ownership in the Norwegian rental sector, 2012 </a:t>
            </a:r>
            <a:r>
              <a:rPr lang="nb-NO" altLang="nb-NO" sz="800" b="0" dirty="0"/>
              <a:t/>
            </a:r>
            <a:br>
              <a:rPr lang="nb-NO" altLang="nb-NO" sz="800" b="0" dirty="0"/>
            </a:br>
            <a:r>
              <a:rPr lang="en-US" altLang="nb-NO" sz="2000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Sources: Statistics Norway’s rental market survey, 2012; Sandlie 2015.</a:t>
            </a:r>
            <a:r>
              <a:rPr lang="en-US" altLang="nb-NO" sz="4400" b="0" dirty="0">
                <a:latin typeface="Arial" panose="020B0604020202020204" pitchFamily="34" charset="0"/>
              </a:rPr>
              <a:t/>
            </a:r>
            <a:br>
              <a:rPr lang="en-US" altLang="nb-NO" sz="4400" b="0" dirty="0">
                <a:latin typeface="Arial" panose="020B0604020202020204" pitchFamily="34" charset="0"/>
              </a:rPr>
            </a:br>
            <a:endParaRPr lang="nb-NO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62346" y="3555746"/>
          <a:ext cx="5754370" cy="1892808"/>
        </p:xfrm>
        <a:graphic>
          <a:graphicData uri="http://schemas.openxmlformats.org/drawingml/2006/table">
            <a:tbl>
              <a:tblPr firstRow="1" firstCol="1" bandRow="1"/>
              <a:tblGrid>
                <a:gridCol w="1917700"/>
                <a:gridCol w="1918335"/>
                <a:gridCol w="191833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cent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Estimated number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Municipality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Private company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Friends and relatives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individual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Employer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Student organization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60 000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130 000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50 000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206 000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15 000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25 000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15 000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N=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6469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502 683</a:t>
                      </a:r>
                      <a:endParaRPr lang="nb-N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A0602-BEC9-47D7-ABAB-A7BB3758B0E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6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 different </a:t>
            </a:r>
            <a:r>
              <a:rPr lang="nb-NO" dirty="0" err="1" smtClean="0"/>
              <a:t>picture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PRS</a:t>
            </a:r>
            <a:endParaRPr lang="nb-NO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000" y="2420888"/>
            <a:ext cx="5974261" cy="26094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A0602-BEC9-47D7-ABAB-A7BB3758B0E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669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argument for more </a:t>
            </a:r>
            <a:r>
              <a:rPr lang="nb-NO" dirty="0" err="1" smtClean="0"/>
              <a:t>professional</a:t>
            </a:r>
            <a:r>
              <a:rPr lang="nb-NO" dirty="0" smtClean="0"/>
              <a:t> landlords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Easier</a:t>
            </a:r>
            <a:r>
              <a:rPr lang="nb-NO" dirty="0" smtClean="0"/>
              <a:t> to </a:t>
            </a:r>
            <a:r>
              <a:rPr lang="nb-NO" dirty="0" err="1" smtClean="0"/>
              <a:t>reconcile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government</a:t>
            </a:r>
            <a:r>
              <a:rPr lang="nb-NO" dirty="0" smtClean="0"/>
              <a:t> </a:t>
            </a:r>
            <a:r>
              <a:rPr lang="nb-NO" dirty="0" err="1" smtClean="0"/>
              <a:t>regulation</a:t>
            </a:r>
            <a:r>
              <a:rPr lang="nb-NO" dirty="0" smtClean="0"/>
              <a:t> and </a:t>
            </a:r>
            <a:r>
              <a:rPr lang="nb-NO" dirty="0" err="1" smtClean="0"/>
              <a:t>enhanced</a:t>
            </a:r>
            <a:r>
              <a:rPr lang="nb-NO" dirty="0" smtClean="0"/>
              <a:t> </a:t>
            </a:r>
            <a:r>
              <a:rPr lang="nb-NO" dirty="0" err="1" smtClean="0"/>
              <a:t>rights</a:t>
            </a:r>
            <a:r>
              <a:rPr lang="nb-NO" dirty="0" smtClean="0"/>
              <a:t> for </a:t>
            </a:r>
            <a:r>
              <a:rPr lang="nb-NO" dirty="0" err="1" smtClean="0"/>
              <a:t>tenants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Professional landlords </a:t>
            </a:r>
            <a:r>
              <a:rPr lang="nb-NO" dirty="0" err="1" smtClean="0"/>
              <a:t>respect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law</a:t>
            </a:r>
            <a:r>
              <a:rPr lang="nb-NO" dirty="0" smtClean="0"/>
              <a:t> and </a:t>
            </a:r>
            <a:r>
              <a:rPr lang="nb-NO" dirty="0" err="1" smtClean="0"/>
              <a:t>will</a:t>
            </a:r>
            <a:r>
              <a:rPr lang="nb-NO" dirty="0" smtClean="0"/>
              <a:t> </a:t>
            </a:r>
            <a:r>
              <a:rPr lang="nb-NO" dirty="0" err="1" smtClean="0"/>
              <a:t>crowd-out</a:t>
            </a:r>
            <a:r>
              <a:rPr lang="nb-NO" dirty="0" smtClean="0"/>
              <a:t> or </a:t>
            </a:r>
            <a:r>
              <a:rPr lang="nb-NO" dirty="0" err="1" smtClean="0"/>
              <a:t>discipline</a:t>
            </a:r>
            <a:r>
              <a:rPr lang="nb-NO" dirty="0" smtClean="0"/>
              <a:t> </a:t>
            </a:r>
            <a:r>
              <a:rPr lang="nb-NO" dirty="0" err="1" smtClean="0"/>
              <a:t>other</a:t>
            </a:r>
            <a:r>
              <a:rPr lang="nb-NO" dirty="0" smtClean="0"/>
              <a:t> </a:t>
            </a:r>
            <a:r>
              <a:rPr lang="nb-NO" dirty="0" err="1" smtClean="0"/>
              <a:t>providers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Less </a:t>
            </a:r>
            <a:r>
              <a:rPr lang="nb-NO" dirty="0" err="1" smtClean="0"/>
              <a:t>likely</a:t>
            </a:r>
            <a:r>
              <a:rPr lang="nb-NO" dirty="0" smtClean="0"/>
              <a:t> to </a:t>
            </a:r>
            <a:r>
              <a:rPr lang="nb-NO" dirty="0" err="1" smtClean="0"/>
              <a:t>discriminate</a:t>
            </a:r>
            <a:r>
              <a:rPr lang="nb-NO" dirty="0" smtClean="0"/>
              <a:t> </a:t>
            </a:r>
            <a:r>
              <a:rPr lang="nb-NO" dirty="0" err="1" smtClean="0"/>
              <a:t>against</a:t>
            </a:r>
            <a:r>
              <a:rPr lang="nb-NO" dirty="0" smtClean="0"/>
              <a:t> </a:t>
            </a:r>
            <a:r>
              <a:rPr lang="nb-NO" dirty="0" err="1" smtClean="0"/>
              <a:t>ethnic</a:t>
            </a:r>
            <a:r>
              <a:rPr lang="nb-NO" dirty="0" smtClean="0"/>
              <a:t> </a:t>
            </a:r>
            <a:r>
              <a:rPr lang="nb-NO" dirty="0" err="1" smtClean="0"/>
              <a:t>minorities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A </a:t>
            </a:r>
            <a:r>
              <a:rPr lang="nb-NO" dirty="0" err="1" smtClean="0"/>
              <a:t>good</a:t>
            </a:r>
            <a:r>
              <a:rPr lang="nb-NO" dirty="0" smtClean="0"/>
              <a:t> alternative to </a:t>
            </a:r>
            <a:r>
              <a:rPr lang="nb-NO" dirty="0" err="1" smtClean="0"/>
              <a:t>municipal</a:t>
            </a:r>
            <a:r>
              <a:rPr lang="nb-NO" dirty="0" smtClean="0"/>
              <a:t> </a:t>
            </a:r>
            <a:r>
              <a:rPr lang="nb-NO" dirty="0" err="1" smtClean="0"/>
              <a:t>investment</a:t>
            </a:r>
            <a:r>
              <a:rPr lang="nb-NO" dirty="0" smtClean="0"/>
              <a:t> in </a:t>
            </a:r>
            <a:r>
              <a:rPr lang="nb-NO" dirty="0" err="1" smtClean="0"/>
              <a:t>social</a:t>
            </a:r>
            <a:r>
              <a:rPr lang="nb-NO" dirty="0" smtClean="0"/>
              <a:t> </a:t>
            </a:r>
            <a:r>
              <a:rPr lang="nb-NO" dirty="0" err="1" smtClean="0"/>
              <a:t>housing</a:t>
            </a:r>
            <a:endParaRPr lang="nb-NO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A0602-BEC9-47D7-ABAB-A7BB3758B0E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2571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Main Research questions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main</a:t>
            </a:r>
            <a:r>
              <a:rPr lang="nb-NO" dirty="0" smtClean="0"/>
              <a:t> </a:t>
            </a:r>
            <a:r>
              <a:rPr lang="nb-NO" dirty="0" err="1" smtClean="0"/>
              <a:t>characteristics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Norwegian PRS policy?</a:t>
            </a:r>
          </a:p>
          <a:p>
            <a:endParaRPr lang="nb-NO" dirty="0"/>
          </a:p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main</a:t>
            </a:r>
            <a:r>
              <a:rPr lang="nb-NO" dirty="0" smtClean="0"/>
              <a:t> </a:t>
            </a:r>
            <a:r>
              <a:rPr lang="nb-NO" dirty="0" err="1" smtClean="0"/>
              <a:t>obstacles</a:t>
            </a:r>
            <a:r>
              <a:rPr lang="nb-NO" dirty="0" smtClean="0"/>
              <a:t> to </a:t>
            </a:r>
            <a:r>
              <a:rPr lang="nb-NO" dirty="0" err="1" smtClean="0"/>
              <a:t>increased</a:t>
            </a:r>
            <a:r>
              <a:rPr lang="nb-NO" dirty="0" smtClean="0"/>
              <a:t> </a:t>
            </a:r>
            <a:r>
              <a:rPr lang="nb-NO" dirty="0" err="1" smtClean="0"/>
              <a:t>investment</a:t>
            </a:r>
            <a:r>
              <a:rPr lang="nb-NO" dirty="0" smtClean="0"/>
              <a:t> from </a:t>
            </a:r>
            <a:r>
              <a:rPr lang="nb-NO" dirty="0" err="1" smtClean="0"/>
              <a:t>professional</a:t>
            </a:r>
            <a:r>
              <a:rPr lang="nb-NO" dirty="0" smtClean="0"/>
              <a:t> landlords?</a:t>
            </a:r>
          </a:p>
          <a:p>
            <a:endParaRPr lang="nb-NO" dirty="0"/>
          </a:p>
          <a:p>
            <a:r>
              <a:rPr lang="nb-NO" dirty="0" smtClean="0"/>
              <a:t>How </a:t>
            </a:r>
            <a:r>
              <a:rPr lang="nb-NO" dirty="0" err="1" smtClean="0"/>
              <a:t>can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state</a:t>
            </a:r>
            <a:r>
              <a:rPr lang="nb-NO" dirty="0" smtClean="0"/>
              <a:t> and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municipalities</a:t>
            </a:r>
            <a:r>
              <a:rPr lang="nb-NO" dirty="0" smtClean="0"/>
              <a:t> </a:t>
            </a:r>
            <a:r>
              <a:rPr lang="nb-NO" dirty="0" err="1" smtClean="0"/>
              <a:t>promote</a:t>
            </a:r>
            <a:r>
              <a:rPr lang="nb-NO" dirty="0" smtClean="0"/>
              <a:t> </a:t>
            </a:r>
            <a:r>
              <a:rPr lang="nb-NO" dirty="0" err="1" smtClean="0"/>
              <a:t>investment</a:t>
            </a:r>
            <a:r>
              <a:rPr lang="nb-NO" dirty="0" smtClean="0"/>
              <a:t> from </a:t>
            </a:r>
            <a:r>
              <a:rPr lang="nb-NO" dirty="0" err="1" smtClean="0"/>
              <a:t>professional</a:t>
            </a:r>
            <a:r>
              <a:rPr lang="nb-NO" dirty="0" smtClean="0"/>
              <a:t> landlords?</a:t>
            </a:r>
            <a:endParaRPr lang="nb-N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A0602-BEC9-47D7-ABAB-A7BB3758B0E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11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E</a:t>
            </a:r>
            <a:r>
              <a:rPr lang="nb-NO" dirty="0" err="1" smtClean="0"/>
              <a:t>mpirical</a:t>
            </a:r>
            <a:r>
              <a:rPr lang="nb-NO" dirty="0" smtClean="0"/>
              <a:t> </a:t>
            </a:r>
            <a:r>
              <a:rPr lang="nb-NO" dirty="0" err="1" smtClean="0"/>
              <a:t>foundations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Interviews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key</a:t>
            </a:r>
            <a:r>
              <a:rPr lang="nb-NO" dirty="0" smtClean="0"/>
              <a:t> </a:t>
            </a:r>
            <a:r>
              <a:rPr lang="nb-NO" dirty="0" err="1" smtClean="0"/>
              <a:t>actors</a:t>
            </a:r>
            <a:r>
              <a:rPr lang="nb-NO" dirty="0" smtClean="0"/>
              <a:t> in </a:t>
            </a:r>
            <a:r>
              <a:rPr lang="nb-NO" dirty="0" err="1" smtClean="0"/>
              <a:t>the</a:t>
            </a:r>
            <a:r>
              <a:rPr lang="nb-NO" dirty="0" smtClean="0"/>
              <a:t> Norwegian PRS</a:t>
            </a:r>
          </a:p>
          <a:p>
            <a:endParaRPr lang="nb-NO" dirty="0"/>
          </a:p>
          <a:p>
            <a:r>
              <a:rPr lang="nb-NO" dirty="0" err="1" smtClean="0"/>
              <a:t>Newspaper</a:t>
            </a:r>
            <a:r>
              <a:rPr lang="nb-NO" dirty="0" smtClean="0"/>
              <a:t> </a:t>
            </a:r>
            <a:r>
              <a:rPr lang="nb-NO" dirty="0" err="1" smtClean="0"/>
              <a:t>articles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Policy </a:t>
            </a:r>
            <a:r>
              <a:rPr lang="nb-NO" dirty="0" err="1" smtClean="0"/>
              <a:t>documents</a:t>
            </a:r>
            <a:endParaRPr lang="nb-NO" dirty="0" smtClean="0"/>
          </a:p>
          <a:p>
            <a:endParaRPr lang="nb-NO" dirty="0"/>
          </a:p>
          <a:p>
            <a:r>
              <a:rPr lang="nb-NO" dirty="0" err="1" smtClean="0"/>
              <a:t>Previous</a:t>
            </a:r>
            <a:r>
              <a:rPr lang="nb-NO" dirty="0" smtClean="0"/>
              <a:t> Norwegian and </a:t>
            </a:r>
            <a:r>
              <a:rPr lang="nb-NO" dirty="0" err="1" smtClean="0"/>
              <a:t>international</a:t>
            </a:r>
            <a:r>
              <a:rPr lang="nb-NO" dirty="0" smtClean="0"/>
              <a:t> </a:t>
            </a:r>
            <a:r>
              <a:rPr lang="nb-NO" dirty="0" err="1" smtClean="0"/>
              <a:t>research</a:t>
            </a:r>
            <a:endParaRPr lang="nb-NO" dirty="0" smtClean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8D1-5EDA-47D3-8751-B49AC4B2053C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33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0000" y="1723455"/>
            <a:ext cx="7218464" cy="769441"/>
          </a:xfrm>
        </p:spPr>
        <p:txBody>
          <a:bodyPr/>
          <a:lstStyle/>
          <a:p>
            <a:r>
              <a:rPr lang="nb-NO" dirty="0" err="1" smtClean="0"/>
              <a:t>Theoretical</a:t>
            </a:r>
            <a:r>
              <a:rPr lang="nb-NO" dirty="0" smtClean="0"/>
              <a:t> </a:t>
            </a:r>
            <a:r>
              <a:rPr lang="nb-NO" dirty="0" err="1" smtClean="0"/>
              <a:t>foundations</a:t>
            </a:r>
            <a:r>
              <a:rPr lang="nb-NO" dirty="0" smtClean="0"/>
              <a:t> &amp; </a:t>
            </a:r>
            <a:r>
              <a:rPr lang="nb-NO" dirty="0" err="1" smtClean="0"/>
              <a:t>scholarly</a:t>
            </a:r>
            <a:r>
              <a:rPr lang="nb-NO" dirty="0" smtClean="0"/>
              <a:t> </a:t>
            </a:r>
            <a:r>
              <a:rPr lang="nb-NO" dirty="0" err="1" smtClean="0"/>
              <a:t>contributions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Path</a:t>
            </a:r>
            <a:r>
              <a:rPr lang="nb-NO" dirty="0" smtClean="0"/>
              <a:t> </a:t>
            </a:r>
            <a:r>
              <a:rPr lang="nb-NO" dirty="0" err="1" smtClean="0"/>
              <a:t>Dependence</a:t>
            </a:r>
            <a:endParaRPr lang="nb-NO" dirty="0" smtClean="0"/>
          </a:p>
          <a:p>
            <a:endParaRPr lang="nb-NO" dirty="0"/>
          </a:p>
          <a:p>
            <a:r>
              <a:rPr lang="nb-NO" dirty="0" err="1" smtClean="0"/>
              <a:t>Typology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policy instruments: ‘</a:t>
            </a:r>
            <a:r>
              <a:rPr lang="nb-NO" dirty="0" err="1" smtClean="0"/>
              <a:t>carrots</a:t>
            </a:r>
            <a:r>
              <a:rPr lang="nb-NO" dirty="0" smtClean="0"/>
              <a:t>, </a:t>
            </a:r>
            <a:r>
              <a:rPr lang="nb-NO" dirty="0" err="1" smtClean="0"/>
              <a:t>sticks</a:t>
            </a:r>
            <a:r>
              <a:rPr lang="nb-NO" dirty="0" smtClean="0"/>
              <a:t> and </a:t>
            </a:r>
            <a:r>
              <a:rPr lang="nb-NO" dirty="0" err="1" smtClean="0"/>
              <a:t>sermons</a:t>
            </a:r>
            <a:r>
              <a:rPr lang="nb-NO" dirty="0" smtClean="0"/>
              <a:t>’ (</a:t>
            </a:r>
            <a:r>
              <a:rPr lang="nb-NO" dirty="0" err="1" smtClean="0"/>
              <a:t>Vedung</a:t>
            </a:r>
            <a:r>
              <a:rPr lang="nb-NO" dirty="0" smtClean="0"/>
              <a:t> 2003)</a:t>
            </a:r>
          </a:p>
          <a:p>
            <a:endParaRPr lang="nb-NO" dirty="0"/>
          </a:p>
          <a:p>
            <a:pPr lvl="0">
              <a:buClr>
                <a:srgbClr val="297D90"/>
              </a:buClr>
            </a:pPr>
            <a:r>
              <a:rPr lang="nb-NO" dirty="0" err="1" smtClean="0">
                <a:solidFill>
                  <a:prstClr val="black"/>
                </a:solidFill>
              </a:rPr>
              <a:t>Contribution</a:t>
            </a:r>
            <a:r>
              <a:rPr lang="nb-NO" dirty="0" smtClean="0">
                <a:solidFill>
                  <a:prstClr val="black"/>
                </a:solidFill>
              </a:rPr>
              <a:t> to </a:t>
            </a:r>
            <a:r>
              <a:rPr lang="nb-NO" dirty="0" err="1" smtClean="0">
                <a:solidFill>
                  <a:prstClr val="black"/>
                </a:solidFill>
              </a:rPr>
              <a:t>the</a:t>
            </a:r>
            <a:r>
              <a:rPr lang="nb-NO" dirty="0" smtClean="0">
                <a:solidFill>
                  <a:prstClr val="black"/>
                </a:solidFill>
              </a:rPr>
              <a:t> </a:t>
            </a:r>
            <a:r>
              <a:rPr lang="nb-NO" dirty="0" err="1" smtClean="0">
                <a:solidFill>
                  <a:prstClr val="black"/>
                </a:solidFill>
              </a:rPr>
              <a:t>literature</a:t>
            </a:r>
            <a:r>
              <a:rPr lang="nb-NO" dirty="0" smtClean="0">
                <a:solidFill>
                  <a:prstClr val="black"/>
                </a:solidFill>
              </a:rPr>
              <a:t> </a:t>
            </a:r>
            <a:r>
              <a:rPr lang="nb-NO" dirty="0" err="1" smtClean="0">
                <a:solidFill>
                  <a:prstClr val="black"/>
                </a:solidFill>
              </a:rPr>
              <a:t>on</a:t>
            </a:r>
            <a:r>
              <a:rPr lang="nb-NO" dirty="0" smtClean="0">
                <a:solidFill>
                  <a:prstClr val="black"/>
                </a:solidFill>
              </a:rPr>
              <a:t> </a:t>
            </a:r>
            <a:r>
              <a:rPr lang="nb-NO" dirty="0" err="1" smtClean="0">
                <a:solidFill>
                  <a:prstClr val="black"/>
                </a:solidFill>
              </a:rPr>
              <a:t>path</a:t>
            </a:r>
            <a:r>
              <a:rPr lang="nb-NO" dirty="0" smtClean="0">
                <a:solidFill>
                  <a:prstClr val="black"/>
                </a:solidFill>
              </a:rPr>
              <a:t> </a:t>
            </a:r>
            <a:r>
              <a:rPr lang="nb-NO" dirty="0" err="1" smtClean="0">
                <a:solidFill>
                  <a:prstClr val="black"/>
                </a:solidFill>
              </a:rPr>
              <a:t>dependence</a:t>
            </a:r>
            <a:r>
              <a:rPr lang="nb-NO" dirty="0" smtClean="0">
                <a:solidFill>
                  <a:prstClr val="black"/>
                </a:solidFill>
              </a:rPr>
              <a:t> and </a:t>
            </a:r>
            <a:r>
              <a:rPr lang="nb-NO" dirty="0" err="1" smtClean="0">
                <a:solidFill>
                  <a:prstClr val="black"/>
                </a:solidFill>
              </a:rPr>
              <a:t>housing</a:t>
            </a:r>
            <a:r>
              <a:rPr lang="nb-NO" dirty="0" smtClean="0">
                <a:solidFill>
                  <a:prstClr val="black"/>
                </a:solidFill>
              </a:rPr>
              <a:t> policy &amp; </a:t>
            </a:r>
            <a:r>
              <a:rPr lang="nb-NO" dirty="0" err="1" smtClean="0">
                <a:solidFill>
                  <a:prstClr val="black"/>
                </a:solidFill>
              </a:rPr>
              <a:t>literature</a:t>
            </a:r>
            <a:r>
              <a:rPr lang="nb-NO" dirty="0" smtClean="0">
                <a:solidFill>
                  <a:prstClr val="black"/>
                </a:solidFill>
              </a:rPr>
              <a:t> </a:t>
            </a:r>
            <a:r>
              <a:rPr lang="nb-NO" dirty="0" err="1" smtClean="0">
                <a:solidFill>
                  <a:prstClr val="black"/>
                </a:solidFill>
              </a:rPr>
              <a:t>on</a:t>
            </a:r>
            <a:r>
              <a:rPr lang="nb-NO" dirty="0" smtClean="0">
                <a:solidFill>
                  <a:prstClr val="black"/>
                </a:solidFill>
              </a:rPr>
              <a:t> </a:t>
            </a:r>
            <a:r>
              <a:rPr lang="nb-NO" dirty="0" err="1" smtClean="0">
                <a:solidFill>
                  <a:prstClr val="black"/>
                </a:solidFill>
              </a:rPr>
              <a:t>the</a:t>
            </a:r>
            <a:r>
              <a:rPr lang="nb-NO" dirty="0" smtClean="0">
                <a:solidFill>
                  <a:prstClr val="black"/>
                </a:solidFill>
              </a:rPr>
              <a:t> PRS.</a:t>
            </a:r>
          </a:p>
          <a:p>
            <a:pPr lvl="0">
              <a:buClr>
                <a:srgbClr val="297D90"/>
              </a:buClr>
            </a:pPr>
            <a:endParaRPr lang="nb-NO" dirty="0" smtClean="0">
              <a:solidFill>
                <a:prstClr val="black"/>
              </a:solidFill>
            </a:endParaRPr>
          </a:p>
          <a:p>
            <a:pPr lvl="0">
              <a:buClr>
                <a:srgbClr val="297D90"/>
              </a:buClr>
            </a:pPr>
            <a:r>
              <a:rPr lang="nb-NO" dirty="0" smtClean="0">
                <a:solidFill>
                  <a:prstClr val="black"/>
                </a:solidFill>
              </a:rPr>
              <a:t>General </a:t>
            </a:r>
            <a:r>
              <a:rPr lang="nb-NO" dirty="0" err="1">
                <a:solidFill>
                  <a:prstClr val="black"/>
                </a:solidFill>
              </a:rPr>
              <a:t>lessons</a:t>
            </a:r>
            <a:r>
              <a:rPr lang="nb-NO" dirty="0">
                <a:solidFill>
                  <a:prstClr val="black"/>
                </a:solidFill>
              </a:rPr>
              <a:t>? An </a:t>
            </a:r>
            <a:r>
              <a:rPr lang="nb-NO" dirty="0" err="1">
                <a:solidFill>
                  <a:prstClr val="black"/>
                </a:solidFill>
              </a:rPr>
              <a:t>example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of</a:t>
            </a:r>
            <a:r>
              <a:rPr lang="nb-NO" dirty="0">
                <a:solidFill>
                  <a:prstClr val="black"/>
                </a:solidFill>
              </a:rPr>
              <a:t> a PRS in a country </a:t>
            </a:r>
            <a:r>
              <a:rPr lang="nb-NO" dirty="0" err="1">
                <a:solidFill>
                  <a:prstClr val="black"/>
                </a:solidFill>
              </a:rPr>
              <a:t>dominated</a:t>
            </a:r>
            <a:r>
              <a:rPr lang="nb-NO" dirty="0">
                <a:solidFill>
                  <a:prstClr val="black"/>
                </a:solidFill>
              </a:rPr>
              <a:t> by </a:t>
            </a:r>
            <a:r>
              <a:rPr lang="nb-NO" dirty="0" err="1">
                <a:solidFill>
                  <a:prstClr val="black"/>
                </a:solidFill>
              </a:rPr>
              <a:t>homeownership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with</a:t>
            </a:r>
            <a:r>
              <a:rPr lang="nb-NO" dirty="0">
                <a:solidFill>
                  <a:prstClr val="black"/>
                </a:solidFill>
              </a:rPr>
              <a:t> a (</a:t>
            </a:r>
            <a:r>
              <a:rPr lang="nb-NO" dirty="0" err="1">
                <a:solidFill>
                  <a:prstClr val="black"/>
                </a:solidFill>
              </a:rPr>
              <a:t>very</a:t>
            </a:r>
            <a:r>
              <a:rPr lang="nb-NO" dirty="0">
                <a:solidFill>
                  <a:prstClr val="black"/>
                </a:solidFill>
              </a:rPr>
              <a:t>) </a:t>
            </a:r>
            <a:r>
              <a:rPr lang="nb-NO" dirty="0" err="1">
                <a:solidFill>
                  <a:prstClr val="black"/>
                </a:solidFill>
              </a:rPr>
              <a:t>small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social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rented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sector</a:t>
            </a:r>
            <a:endParaRPr lang="nb-NO" dirty="0">
              <a:solidFill>
                <a:prstClr val="black"/>
              </a:solidFill>
            </a:endParaRPr>
          </a:p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D4B4-F74B-4EDD-80E7-8660E31AB226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99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Main </a:t>
            </a:r>
            <a:r>
              <a:rPr lang="nb-NO" dirty="0" err="1" smtClean="0"/>
              <a:t>Conclusions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Norwegian PRS policy is </a:t>
            </a:r>
            <a:r>
              <a:rPr lang="nb-NO" dirty="0" err="1" smtClean="0"/>
              <a:t>heavy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‘</a:t>
            </a:r>
            <a:r>
              <a:rPr lang="nb-NO" dirty="0" err="1" smtClean="0"/>
              <a:t>sermons</a:t>
            </a:r>
            <a:r>
              <a:rPr lang="nb-NO" dirty="0" smtClean="0"/>
              <a:t>’, </a:t>
            </a:r>
            <a:r>
              <a:rPr lang="nb-NO" dirty="0" err="1" smtClean="0"/>
              <a:t>but</a:t>
            </a:r>
            <a:r>
              <a:rPr lang="nb-NO" dirty="0" smtClean="0"/>
              <a:t> </a:t>
            </a:r>
            <a:r>
              <a:rPr lang="nb-NO" dirty="0" err="1" smtClean="0"/>
              <a:t>short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‘</a:t>
            </a:r>
            <a:r>
              <a:rPr lang="nb-NO" dirty="0" err="1" smtClean="0"/>
              <a:t>sticks</a:t>
            </a:r>
            <a:r>
              <a:rPr lang="nb-NO" dirty="0" smtClean="0"/>
              <a:t>’ and ‘</a:t>
            </a:r>
            <a:r>
              <a:rPr lang="nb-NO" dirty="0" err="1" smtClean="0"/>
              <a:t>carrots</a:t>
            </a:r>
            <a:r>
              <a:rPr lang="nb-NO" dirty="0" smtClean="0"/>
              <a:t>’</a:t>
            </a:r>
          </a:p>
          <a:p>
            <a:endParaRPr lang="nb-NO" dirty="0"/>
          </a:p>
          <a:p>
            <a:r>
              <a:rPr lang="nb-NO" dirty="0" smtClean="0"/>
              <a:t>The </a:t>
            </a:r>
            <a:r>
              <a:rPr lang="nb-NO" dirty="0" err="1" smtClean="0"/>
              <a:t>greatest</a:t>
            </a:r>
            <a:r>
              <a:rPr lang="nb-NO" dirty="0" smtClean="0"/>
              <a:t> </a:t>
            </a:r>
            <a:r>
              <a:rPr lang="nb-NO" dirty="0" err="1" smtClean="0"/>
              <a:t>obstacles</a:t>
            </a:r>
            <a:r>
              <a:rPr lang="nb-NO" dirty="0" smtClean="0"/>
              <a:t> to </a:t>
            </a:r>
            <a:r>
              <a:rPr lang="nb-NO" dirty="0" err="1" smtClean="0"/>
              <a:t>professional</a:t>
            </a:r>
            <a:r>
              <a:rPr lang="nb-NO" dirty="0" smtClean="0"/>
              <a:t> landlords: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retrenchment</a:t>
            </a:r>
            <a:r>
              <a:rPr lang="nb-NO" dirty="0" smtClean="0"/>
              <a:t> and </a:t>
            </a:r>
            <a:r>
              <a:rPr lang="nb-NO" dirty="0" err="1" smtClean="0"/>
              <a:t>deregulation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housing</a:t>
            </a:r>
            <a:r>
              <a:rPr lang="nb-NO" dirty="0" smtClean="0"/>
              <a:t> policy and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homeowner</a:t>
            </a:r>
            <a:r>
              <a:rPr lang="nb-NO" dirty="0"/>
              <a:t> </a:t>
            </a:r>
            <a:r>
              <a:rPr lang="nb-NO" dirty="0" err="1" smtClean="0"/>
              <a:t>friendly</a:t>
            </a:r>
            <a:r>
              <a:rPr lang="nb-NO" dirty="0" smtClean="0"/>
              <a:t> </a:t>
            </a:r>
            <a:r>
              <a:rPr lang="nb-NO" dirty="0" err="1" smtClean="0"/>
              <a:t>tax</a:t>
            </a:r>
            <a:r>
              <a:rPr lang="nb-NO" dirty="0" smtClean="0"/>
              <a:t> system.</a:t>
            </a:r>
          </a:p>
          <a:p>
            <a:endParaRPr lang="nb-NO" dirty="0"/>
          </a:p>
          <a:p>
            <a:r>
              <a:rPr lang="nb-NO" dirty="0" smtClean="0"/>
              <a:t>The </a:t>
            </a:r>
            <a:r>
              <a:rPr lang="nb-NO" dirty="0" err="1" smtClean="0"/>
              <a:t>tax</a:t>
            </a:r>
            <a:r>
              <a:rPr lang="nb-NO" dirty="0" smtClean="0"/>
              <a:t> system is </a:t>
            </a:r>
            <a:r>
              <a:rPr lang="nb-NO" dirty="0" err="1" smtClean="0"/>
              <a:t>highly</a:t>
            </a:r>
            <a:r>
              <a:rPr lang="nb-NO" dirty="0" smtClean="0"/>
              <a:t> </a:t>
            </a:r>
            <a:r>
              <a:rPr lang="nb-NO" dirty="0" err="1" smtClean="0"/>
              <a:t>path</a:t>
            </a:r>
            <a:r>
              <a:rPr lang="nb-NO" dirty="0" smtClean="0"/>
              <a:t> dependent…</a:t>
            </a:r>
          </a:p>
          <a:p>
            <a:endParaRPr lang="nb-NO" dirty="0"/>
          </a:p>
          <a:p>
            <a:r>
              <a:rPr lang="nb-NO" dirty="0" err="1" smtClean="0"/>
              <a:t>Two</a:t>
            </a:r>
            <a:r>
              <a:rPr lang="nb-NO" dirty="0" smtClean="0"/>
              <a:t> </a:t>
            </a:r>
            <a:r>
              <a:rPr lang="nb-NO" dirty="0" err="1" smtClean="0"/>
              <a:t>feasible</a:t>
            </a:r>
            <a:r>
              <a:rPr lang="nb-NO" dirty="0" smtClean="0"/>
              <a:t> </a:t>
            </a:r>
            <a:r>
              <a:rPr lang="nb-NO" dirty="0" err="1" smtClean="0"/>
              <a:t>ways</a:t>
            </a:r>
            <a:r>
              <a:rPr lang="nb-NO" dirty="0" smtClean="0"/>
              <a:t> forward: </a:t>
            </a:r>
            <a:r>
              <a:rPr lang="nb-NO" dirty="0" err="1" smtClean="0"/>
              <a:t>tenure</a:t>
            </a:r>
            <a:r>
              <a:rPr lang="nb-NO" dirty="0" smtClean="0"/>
              <a:t> </a:t>
            </a:r>
            <a:r>
              <a:rPr lang="nb-NO" dirty="0" err="1" smtClean="0"/>
              <a:t>neutrality</a:t>
            </a:r>
            <a:r>
              <a:rPr lang="nb-NO" dirty="0" smtClean="0"/>
              <a:t> or </a:t>
            </a:r>
            <a:r>
              <a:rPr lang="nb-NO" dirty="0" err="1" smtClean="0"/>
              <a:t>small-scale</a:t>
            </a:r>
            <a:r>
              <a:rPr lang="nb-NO" dirty="0" smtClean="0"/>
              <a:t> </a:t>
            </a:r>
            <a:r>
              <a:rPr lang="nb-NO" dirty="0" err="1" smtClean="0"/>
              <a:t>changes</a:t>
            </a:r>
            <a:endParaRPr lang="nb-N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D4B4-F74B-4EDD-80E7-8660E31AB226}" type="datetime3">
              <a:rPr lang="en-GB" smtClean="0"/>
              <a:pPr/>
              <a:t>March 20, 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967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OA">
  <a:themeElements>
    <a:clrScheme name="HiO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97D90"/>
      </a:accent1>
      <a:accent2>
        <a:srgbClr val="BED27D"/>
      </a:accent2>
      <a:accent3>
        <a:srgbClr val="FFE01D"/>
      </a:accent3>
      <a:accent4>
        <a:srgbClr val="BC1038"/>
      </a:accent4>
      <a:accent5>
        <a:srgbClr val="CE6587"/>
      </a:accent5>
      <a:accent6>
        <a:srgbClr val="EABE00"/>
      </a:accent6>
      <a:hlink>
        <a:srgbClr val="0000FF"/>
      </a:hlink>
      <a:folHlink>
        <a:srgbClr val="800080"/>
      </a:folHlink>
    </a:clrScheme>
    <a:fontScheme name="Office klassis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:a="http://schemas.openxmlformats.org/drawingml/2006/main" xmlns="" name="HiOA_PPT_ENG_blå.pptx" id="{FB9C2969-FEF6-4B85-AB5F-E5AF002A36D9}" vid="{08F3B5DD-AFF7-454A-B319-2B779D6BEE2E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HiOA_PPT_ENG_Blå</Template>
  <TotalTime>108</TotalTime>
  <Words>535</Words>
  <Application>Microsoft Office PowerPoint</Application>
  <PresentationFormat>On-screen Show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HiOA</vt:lpstr>
      <vt:lpstr>The Return of Large-Scale Landlords to the Norwegian PRS? </vt:lpstr>
      <vt:lpstr>Background: The Norwegian PRS</vt:lpstr>
      <vt:lpstr>The structure of ownership in the Norwegian rental sector, 2012  Sources: Statistics Norway’s rental market survey, 2012; Sandlie 2015. </vt:lpstr>
      <vt:lpstr>A different picture of the PRS</vt:lpstr>
      <vt:lpstr>The argument for more professional landlords</vt:lpstr>
      <vt:lpstr>Main Research questions</vt:lpstr>
      <vt:lpstr>Empirical foundations</vt:lpstr>
      <vt:lpstr>Theoretical foundations &amp; scholarly contributions</vt:lpstr>
      <vt:lpstr>Main Conclusions</vt:lpstr>
      <vt:lpstr>The homeowner friendly tax system</vt:lpstr>
    </vt:vector>
  </TitlesOfParts>
  <Company>Høgskolen i Oslo og Akershus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Return of Large-Scale Landlords to the Norwegian PRS?</dc:title>
  <dc:creator>Jardar Sørvoll</dc:creator>
  <dc:description>template by addpoint.no</dc:description>
  <cp:lastModifiedBy>Emma Sagor</cp:lastModifiedBy>
  <cp:revision>8</cp:revision>
  <dcterms:created xsi:type="dcterms:W3CDTF">2015-03-20T08:55:04Z</dcterms:created>
  <dcterms:modified xsi:type="dcterms:W3CDTF">2015-03-20T08:55:51Z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addpoint.no</vt:lpwstr>
  </property>
</Properties>
</file>